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9" r:id="rId5"/>
    <p:sldId id="267" r:id="rId6"/>
    <p:sldId id="260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14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DC52CB-43CA-4DD0-B728-25D70B876539}" type="doc">
      <dgm:prSet loTypeId="urn:microsoft.com/office/officeart/2005/8/layout/b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F7DC05-35D5-475E-B214-45850F63CEB5}">
      <dgm:prSet/>
      <dgm:spPr/>
      <dgm:t>
        <a:bodyPr/>
        <a:lstStyle/>
        <a:p>
          <a:pPr rtl="0"/>
          <a:r>
            <a:rPr lang="ru-RU" smtClean="0"/>
            <a:t>Речевое развитие</a:t>
          </a:r>
          <a:endParaRPr lang="ru-RU"/>
        </a:p>
      </dgm:t>
    </dgm:pt>
    <dgm:pt modelId="{6E88A1E2-2F0C-441D-A1FD-5E28DA184A13}" type="parTrans" cxnId="{C16BB4FA-85A5-4E07-9C4D-26D62E8D79F5}">
      <dgm:prSet/>
      <dgm:spPr/>
      <dgm:t>
        <a:bodyPr/>
        <a:lstStyle/>
        <a:p>
          <a:endParaRPr lang="ru-RU"/>
        </a:p>
      </dgm:t>
    </dgm:pt>
    <dgm:pt modelId="{7B677A86-C3BE-462E-A8AE-AD46DDDEB262}" type="sibTrans" cxnId="{C16BB4FA-85A5-4E07-9C4D-26D62E8D79F5}">
      <dgm:prSet/>
      <dgm:spPr/>
      <dgm:t>
        <a:bodyPr/>
        <a:lstStyle/>
        <a:p>
          <a:endParaRPr lang="ru-RU"/>
        </a:p>
      </dgm:t>
    </dgm:pt>
    <dgm:pt modelId="{2EE00071-DC59-4174-8ED6-3324F3146AE2}">
      <dgm:prSet/>
      <dgm:spPr/>
      <dgm:t>
        <a:bodyPr/>
        <a:lstStyle/>
        <a:p>
          <a:pPr rtl="0"/>
          <a:r>
            <a:rPr lang="ru-RU" smtClean="0"/>
            <a:t>Русский язык</a:t>
          </a:r>
          <a:endParaRPr lang="ru-RU"/>
        </a:p>
      </dgm:t>
    </dgm:pt>
    <dgm:pt modelId="{86558E73-A755-4E64-A836-CA685CD10461}" type="parTrans" cxnId="{E244A5EA-4F7F-4B95-8224-CEB6522A43E5}">
      <dgm:prSet/>
      <dgm:spPr/>
      <dgm:t>
        <a:bodyPr/>
        <a:lstStyle/>
        <a:p>
          <a:endParaRPr lang="ru-RU"/>
        </a:p>
      </dgm:t>
    </dgm:pt>
    <dgm:pt modelId="{56EA8B76-6787-44D6-BD28-405310646591}" type="sibTrans" cxnId="{E244A5EA-4F7F-4B95-8224-CEB6522A43E5}">
      <dgm:prSet/>
      <dgm:spPr/>
      <dgm:t>
        <a:bodyPr/>
        <a:lstStyle/>
        <a:p>
          <a:endParaRPr lang="ru-RU"/>
        </a:p>
      </dgm:t>
    </dgm:pt>
    <dgm:pt modelId="{38246FAB-77D0-4323-B0EA-65065CCE393B}">
      <dgm:prSet/>
      <dgm:spPr/>
      <dgm:t>
        <a:bodyPr/>
        <a:lstStyle/>
        <a:p>
          <a:pPr rtl="0"/>
          <a:r>
            <a:rPr lang="ru-RU" dirty="0" smtClean="0"/>
            <a:t>Логопед</a:t>
          </a:r>
          <a:endParaRPr lang="ru-RU" dirty="0"/>
        </a:p>
      </dgm:t>
    </dgm:pt>
    <dgm:pt modelId="{CF6AD72D-7111-4782-86EC-F32C3D5E4E71}" type="parTrans" cxnId="{7B058CFF-F93F-4D7E-9564-026BCF56DE36}">
      <dgm:prSet/>
      <dgm:spPr/>
      <dgm:t>
        <a:bodyPr/>
        <a:lstStyle/>
        <a:p>
          <a:endParaRPr lang="ru-RU"/>
        </a:p>
      </dgm:t>
    </dgm:pt>
    <dgm:pt modelId="{08A0A589-E984-434D-8983-1825233F86EA}" type="sibTrans" cxnId="{7B058CFF-F93F-4D7E-9564-026BCF56DE36}">
      <dgm:prSet/>
      <dgm:spPr/>
      <dgm:t>
        <a:bodyPr/>
        <a:lstStyle/>
        <a:p>
          <a:endParaRPr lang="ru-RU"/>
        </a:p>
      </dgm:t>
    </dgm:pt>
    <dgm:pt modelId="{A3860EFC-6879-423E-9C21-282DE6DF78E9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0B34E347-C409-4FC9-95E6-921D7EF4FCF9}" type="parTrans" cxnId="{0E7FD5BF-53AF-42E0-AFEC-84394B63C1F7}">
      <dgm:prSet/>
      <dgm:spPr/>
      <dgm:t>
        <a:bodyPr/>
        <a:lstStyle/>
        <a:p>
          <a:endParaRPr lang="ru-RU"/>
        </a:p>
      </dgm:t>
    </dgm:pt>
    <dgm:pt modelId="{5CA24918-6D31-4B3B-8615-E39442860AE5}" type="sibTrans" cxnId="{0E7FD5BF-53AF-42E0-AFEC-84394B63C1F7}">
      <dgm:prSet/>
      <dgm:spPr/>
      <dgm:t>
        <a:bodyPr/>
        <a:lstStyle/>
        <a:p>
          <a:endParaRPr lang="ru-RU"/>
        </a:p>
      </dgm:t>
    </dgm:pt>
    <dgm:pt modelId="{3AD58FA1-DFF6-41E0-9388-699464F7A860}">
      <dgm:prSet/>
      <dgm:spPr/>
      <dgm:t>
        <a:bodyPr/>
        <a:lstStyle/>
        <a:p>
          <a:pPr rtl="0"/>
          <a:r>
            <a:rPr lang="ru-RU" dirty="0" smtClean="0"/>
            <a:t>Психолог</a:t>
          </a:r>
          <a:endParaRPr lang="ru-RU" dirty="0"/>
        </a:p>
      </dgm:t>
    </dgm:pt>
    <dgm:pt modelId="{B654D959-8C72-413B-BDB1-F4051B9054ED}" type="parTrans" cxnId="{00345BDF-E90D-4218-9616-625AF0C84F2B}">
      <dgm:prSet/>
      <dgm:spPr/>
      <dgm:t>
        <a:bodyPr/>
        <a:lstStyle/>
        <a:p>
          <a:endParaRPr lang="ru-RU"/>
        </a:p>
      </dgm:t>
    </dgm:pt>
    <dgm:pt modelId="{E213B3BD-2F4E-41CA-B1F6-0619BA907C09}" type="sibTrans" cxnId="{00345BDF-E90D-4218-9616-625AF0C84F2B}">
      <dgm:prSet/>
      <dgm:spPr/>
      <dgm:t>
        <a:bodyPr/>
        <a:lstStyle/>
        <a:p>
          <a:endParaRPr lang="ru-RU"/>
        </a:p>
      </dgm:t>
    </dgm:pt>
    <dgm:pt modelId="{59A0D6B1-D959-41B9-8D31-8CFC6F032342}" type="pres">
      <dgm:prSet presAssocID="{A0DC52CB-43CA-4DD0-B728-25D70B876539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4CBD03-2841-4C6C-8F1A-B8AD496C4F86}" type="pres">
      <dgm:prSet presAssocID="{2FF7DC05-35D5-475E-B214-45850F63CEB5}" presName="compNode" presStyleCnt="0"/>
      <dgm:spPr/>
    </dgm:pt>
    <dgm:pt modelId="{B44FFB0F-D9FE-4D4A-8D92-043402F1DDA1}" type="pres">
      <dgm:prSet presAssocID="{2FF7DC05-35D5-475E-B214-45850F63CEB5}" presName="childRect" presStyleLbl="bgAcc1" presStyleIdx="0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D67B749-2BF1-4251-9451-AF707185FC1F}" type="pres">
      <dgm:prSet presAssocID="{2FF7DC05-35D5-475E-B214-45850F63CEB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96D27D-3F7E-4ABA-954F-C7A55AD0F240}" type="pres">
      <dgm:prSet presAssocID="{2FF7DC05-35D5-475E-B214-45850F63CEB5}" presName="parentRect" presStyleLbl="alignNode1" presStyleIdx="0" presStyleCnt="4"/>
      <dgm:spPr/>
      <dgm:t>
        <a:bodyPr/>
        <a:lstStyle/>
        <a:p>
          <a:endParaRPr lang="ru-RU"/>
        </a:p>
      </dgm:t>
    </dgm:pt>
    <dgm:pt modelId="{E82BE558-ECF4-45D6-BADB-CBBEA346E0CB}" type="pres">
      <dgm:prSet presAssocID="{2FF7DC05-35D5-475E-B214-45850F63CEB5}" presName="adorn" presStyleLbl="fgAccFollowNode1" presStyleIdx="0" presStyleCnt="4"/>
      <dgm:spPr/>
    </dgm:pt>
    <dgm:pt modelId="{C8A12075-8432-4CB1-A4FB-E97F48ECFE70}" type="pres">
      <dgm:prSet presAssocID="{7B677A86-C3BE-462E-A8AE-AD46DDDEB26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FF96FCB-A16C-49B0-A02D-2F3829EBCF80}" type="pres">
      <dgm:prSet presAssocID="{2EE00071-DC59-4174-8ED6-3324F3146AE2}" presName="compNode" presStyleCnt="0"/>
      <dgm:spPr/>
    </dgm:pt>
    <dgm:pt modelId="{156C6A2D-1B5A-4C1E-8D5A-A389EC0247FF}" type="pres">
      <dgm:prSet presAssocID="{2EE00071-DC59-4174-8ED6-3324F3146AE2}" presName="childRect" presStyleLbl="bgAcc1" presStyleIdx="1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BE705D7-A37B-4AA9-81DE-BB4D6C385938}" type="pres">
      <dgm:prSet presAssocID="{2EE00071-DC59-4174-8ED6-3324F3146AE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EB2021-8FD6-42CC-9E2A-DA4A8E853461}" type="pres">
      <dgm:prSet presAssocID="{2EE00071-DC59-4174-8ED6-3324F3146AE2}" presName="parentRect" presStyleLbl="alignNode1" presStyleIdx="1" presStyleCnt="4"/>
      <dgm:spPr/>
      <dgm:t>
        <a:bodyPr/>
        <a:lstStyle/>
        <a:p>
          <a:endParaRPr lang="ru-RU"/>
        </a:p>
      </dgm:t>
    </dgm:pt>
    <dgm:pt modelId="{B9B517F8-C2D5-407E-AE9C-3319EA629097}" type="pres">
      <dgm:prSet presAssocID="{2EE00071-DC59-4174-8ED6-3324F3146AE2}" presName="adorn" presStyleLbl="fgAccFollowNode1" presStyleIdx="1" presStyleCnt="4"/>
      <dgm:spPr/>
    </dgm:pt>
    <dgm:pt modelId="{4F1C6C82-215B-4C14-BB42-32C1B99D92CF}" type="pres">
      <dgm:prSet presAssocID="{56EA8B76-6787-44D6-BD28-40531064659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6B6907D-4E62-4D04-B936-8348FF15DFF7}" type="pres">
      <dgm:prSet presAssocID="{38246FAB-77D0-4323-B0EA-65065CCE393B}" presName="compNode" presStyleCnt="0"/>
      <dgm:spPr/>
    </dgm:pt>
    <dgm:pt modelId="{48E5D53A-4741-4412-964E-3056EC5B8787}" type="pres">
      <dgm:prSet presAssocID="{38246FAB-77D0-4323-B0EA-65065CCE393B}" presName="childRec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09045-6A06-459A-99B8-0EC06AF7B61D}" type="pres">
      <dgm:prSet presAssocID="{38246FAB-77D0-4323-B0EA-65065CCE393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92F0C4-0C58-4C60-BB6B-8F2BF27BC135}" type="pres">
      <dgm:prSet presAssocID="{38246FAB-77D0-4323-B0EA-65065CCE393B}" presName="parentRect" presStyleLbl="alignNode1" presStyleIdx="2" presStyleCnt="4"/>
      <dgm:spPr/>
      <dgm:t>
        <a:bodyPr/>
        <a:lstStyle/>
        <a:p>
          <a:endParaRPr lang="ru-RU"/>
        </a:p>
      </dgm:t>
    </dgm:pt>
    <dgm:pt modelId="{E6A1576C-8992-4521-B43D-7CB313E30401}" type="pres">
      <dgm:prSet presAssocID="{38246FAB-77D0-4323-B0EA-65065CCE393B}" presName="adorn" presStyleLbl="fgAccFollowNode1" presStyleIdx="2" presStyleCnt="4"/>
      <dgm:spPr/>
    </dgm:pt>
    <dgm:pt modelId="{8A366A8F-4998-4D74-8596-8EAE2927D56B}" type="pres">
      <dgm:prSet presAssocID="{08A0A589-E984-434D-8983-1825233F86E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BDB47C9-1C90-44BF-A8FE-2BA28CCE17A2}" type="pres">
      <dgm:prSet presAssocID="{3AD58FA1-DFF6-41E0-9388-699464F7A860}" presName="compNode" presStyleCnt="0"/>
      <dgm:spPr/>
    </dgm:pt>
    <dgm:pt modelId="{D05CD7A5-60F4-4E1E-AA71-38E842B78625}" type="pres">
      <dgm:prSet presAssocID="{3AD58FA1-DFF6-41E0-9388-699464F7A860}" presName="childRect" presStyleLbl="bgAcc1" presStyleIdx="3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8D15DF3-E8EE-4F8B-9BA0-5B481C8B5B34}" type="pres">
      <dgm:prSet presAssocID="{3AD58FA1-DFF6-41E0-9388-699464F7A86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5CD0C-B54A-4C8F-A05A-A548522F03BE}" type="pres">
      <dgm:prSet presAssocID="{3AD58FA1-DFF6-41E0-9388-699464F7A860}" presName="parentRect" presStyleLbl="alignNode1" presStyleIdx="3" presStyleCnt="4"/>
      <dgm:spPr/>
      <dgm:t>
        <a:bodyPr/>
        <a:lstStyle/>
        <a:p>
          <a:endParaRPr lang="ru-RU"/>
        </a:p>
      </dgm:t>
    </dgm:pt>
    <dgm:pt modelId="{C214D0C1-ABD4-4798-A803-71E1A4704FC9}" type="pres">
      <dgm:prSet presAssocID="{3AD58FA1-DFF6-41E0-9388-699464F7A860}" presName="adorn" presStyleLbl="fgAccFollowNode1" presStyleIdx="3" presStyleCnt="4"/>
      <dgm:spPr/>
    </dgm:pt>
  </dgm:ptLst>
  <dgm:cxnLst>
    <dgm:cxn modelId="{C33242BA-CD41-4560-8CCB-56254465D936}" type="presOf" srcId="{2EE00071-DC59-4174-8ED6-3324F3146AE2}" destId="{C9EB2021-8FD6-42CC-9E2A-DA4A8E853461}" srcOrd="1" destOrd="0" presId="urn:microsoft.com/office/officeart/2005/8/layout/bList2"/>
    <dgm:cxn modelId="{7B058CFF-F93F-4D7E-9564-026BCF56DE36}" srcId="{A0DC52CB-43CA-4DD0-B728-25D70B876539}" destId="{38246FAB-77D0-4323-B0EA-65065CCE393B}" srcOrd="2" destOrd="0" parTransId="{CF6AD72D-7111-4782-86EC-F32C3D5E4E71}" sibTransId="{08A0A589-E984-434D-8983-1825233F86EA}"/>
    <dgm:cxn modelId="{C0414C21-210C-44EB-B931-B89DDE1CE92A}" type="presOf" srcId="{3AD58FA1-DFF6-41E0-9388-699464F7A860}" destId="{88D15DF3-E8EE-4F8B-9BA0-5B481C8B5B34}" srcOrd="0" destOrd="0" presId="urn:microsoft.com/office/officeart/2005/8/layout/bList2"/>
    <dgm:cxn modelId="{70991DBB-2F77-4086-A4CC-0329A099FC29}" type="presOf" srcId="{08A0A589-E984-434D-8983-1825233F86EA}" destId="{8A366A8F-4998-4D74-8596-8EAE2927D56B}" srcOrd="0" destOrd="0" presId="urn:microsoft.com/office/officeart/2005/8/layout/bList2"/>
    <dgm:cxn modelId="{157D88A8-7C51-4031-BA3B-8A3DAD31D107}" type="presOf" srcId="{A0DC52CB-43CA-4DD0-B728-25D70B876539}" destId="{59A0D6B1-D959-41B9-8D31-8CFC6F032342}" srcOrd="0" destOrd="0" presId="urn:microsoft.com/office/officeart/2005/8/layout/bList2"/>
    <dgm:cxn modelId="{AA6BEA9D-B29E-41C6-A814-D2019F20FA21}" type="presOf" srcId="{2FF7DC05-35D5-475E-B214-45850F63CEB5}" destId="{DD67B749-2BF1-4251-9451-AF707185FC1F}" srcOrd="0" destOrd="0" presId="urn:microsoft.com/office/officeart/2005/8/layout/bList2"/>
    <dgm:cxn modelId="{C313B6D6-4444-463B-8989-C033DBB53DAF}" type="presOf" srcId="{7B677A86-C3BE-462E-A8AE-AD46DDDEB262}" destId="{C8A12075-8432-4CB1-A4FB-E97F48ECFE70}" srcOrd="0" destOrd="0" presId="urn:microsoft.com/office/officeart/2005/8/layout/bList2"/>
    <dgm:cxn modelId="{CB5122B1-D3CC-4908-A53A-24725234C76D}" type="presOf" srcId="{38246FAB-77D0-4323-B0EA-65065CCE393B}" destId="{E2C09045-6A06-459A-99B8-0EC06AF7B61D}" srcOrd="0" destOrd="0" presId="urn:microsoft.com/office/officeart/2005/8/layout/bList2"/>
    <dgm:cxn modelId="{9EA9B143-AC4B-47C7-A524-B8718116705C}" type="presOf" srcId="{A3860EFC-6879-423E-9C21-282DE6DF78E9}" destId="{48E5D53A-4741-4412-964E-3056EC5B8787}" srcOrd="0" destOrd="0" presId="urn:microsoft.com/office/officeart/2005/8/layout/bList2"/>
    <dgm:cxn modelId="{3853F2BB-825B-49DB-BB32-17737BDC5C2E}" type="presOf" srcId="{2FF7DC05-35D5-475E-B214-45850F63CEB5}" destId="{5E96D27D-3F7E-4ABA-954F-C7A55AD0F240}" srcOrd="1" destOrd="0" presId="urn:microsoft.com/office/officeart/2005/8/layout/bList2"/>
    <dgm:cxn modelId="{00345BDF-E90D-4218-9616-625AF0C84F2B}" srcId="{A0DC52CB-43CA-4DD0-B728-25D70B876539}" destId="{3AD58FA1-DFF6-41E0-9388-699464F7A860}" srcOrd="3" destOrd="0" parTransId="{B654D959-8C72-413B-BDB1-F4051B9054ED}" sibTransId="{E213B3BD-2F4E-41CA-B1F6-0619BA907C09}"/>
    <dgm:cxn modelId="{0E7FD5BF-53AF-42E0-AFEC-84394B63C1F7}" srcId="{38246FAB-77D0-4323-B0EA-65065CCE393B}" destId="{A3860EFC-6879-423E-9C21-282DE6DF78E9}" srcOrd="0" destOrd="0" parTransId="{0B34E347-C409-4FC9-95E6-921D7EF4FCF9}" sibTransId="{5CA24918-6D31-4B3B-8615-E39442860AE5}"/>
    <dgm:cxn modelId="{B7C8EAD2-7C11-472A-BA56-3521B79FC4C5}" type="presOf" srcId="{2EE00071-DC59-4174-8ED6-3324F3146AE2}" destId="{FBE705D7-A37B-4AA9-81DE-BB4D6C385938}" srcOrd="0" destOrd="0" presId="urn:microsoft.com/office/officeart/2005/8/layout/bList2"/>
    <dgm:cxn modelId="{D2DDCD73-71D9-4831-AB31-311ECDEA4E7D}" type="presOf" srcId="{56EA8B76-6787-44D6-BD28-405310646591}" destId="{4F1C6C82-215B-4C14-BB42-32C1B99D92CF}" srcOrd="0" destOrd="0" presId="urn:microsoft.com/office/officeart/2005/8/layout/bList2"/>
    <dgm:cxn modelId="{E244A5EA-4F7F-4B95-8224-CEB6522A43E5}" srcId="{A0DC52CB-43CA-4DD0-B728-25D70B876539}" destId="{2EE00071-DC59-4174-8ED6-3324F3146AE2}" srcOrd="1" destOrd="0" parTransId="{86558E73-A755-4E64-A836-CA685CD10461}" sibTransId="{56EA8B76-6787-44D6-BD28-405310646591}"/>
    <dgm:cxn modelId="{6D23CBE7-D5D3-4786-9C63-E01A11950F5D}" type="presOf" srcId="{38246FAB-77D0-4323-B0EA-65065CCE393B}" destId="{2C92F0C4-0C58-4C60-BB6B-8F2BF27BC135}" srcOrd="1" destOrd="0" presId="urn:microsoft.com/office/officeart/2005/8/layout/bList2"/>
    <dgm:cxn modelId="{C16BB4FA-85A5-4E07-9C4D-26D62E8D79F5}" srcId="{A0DC52CB-43CA-4DD0-B728-25D70B876539}" destId="{2FF7DC05-35D5-475E-B214-45850F63CEB5}" srcOrd="0" destOrd="0" parTransId="{6E88A1E2-2F0C-441D-A1FD-5E28DA184A13}" sibTransId="{7B677A86-C3BE-462E-A8AE-AD46DDDEB262}"/>
    <dgm:cxn modelId="{2A0D62C1-74A6-485B-A2E2-CDEC18BC49E2}" type="presOf" srcId="{3AD58FA1-DFF6-41E0-9388-699464F7A860}" destId="{76B5CD0C-B54A-4C8F-A05A-A548522F03BE}" srcOrd="1" destOrd="0" presId="urn:microsoft.com/office/officeart/2005/8/layout/bList2"/>
    <dgm:cxn modelId="{15286CE2-4B61-4512-BCBB-5127F3AEBE11}" type="presParOf" srcId="{59A0D6B1-D959-41B9-8D31-8CFC6F032342}" destId="{DA4CBD03-2841-4C6C-8F1A-B8AD496C4F86}" srcOrd="0" destOrd="0" presId="urn:microsoft.com/office/officeart/2005/8/layout/bList2"/>
    <dgm:cxn modelId="{3A7F00BE-98CA-415F-BEA6-B5015ABA08D0}" type="presParOf" srcId="{DA4CBD03-2841-4C6C-8F1A-B8AD496C4F86}" destId="{B44FFB0F-D9FE-4D4A-8D92-043402F1DDA1}" srcOrd="0" destOrd="0" presId="urn:microsoft.com/office/officeart/2005/8/layout/bList2"/>
    <dgm:cxn modelId="{06B3E9BC-69DC-45CD-A0B2-E6107EB4200E}" type="presParOf" srcId="{DA4CBD03-2841-4C6C-8F1A-B8AD496C4F86}" destId="{DD67B749-2BF1-4251-9451-AF707185FC1F}" srcOrd="1" destOrd="0" presId="urn:microsoft.com/office/officeart/2005/8/layout/bList2"/>
    <dgm:cxn modelId="{C8A4CFFD-B002-47B7-B2FD-3FE38AA709C8}" type="presParOf" srcId="{DA4CBD03-2841-4C6C-8F1A-B8AD496C4F86}" destId="{5E96D27D-3F7E-4ABA-954F-C7A55AD0F240}" srcOrd="2" destOrd="0" presId="urn:microsoft.com/office/officeart/2005/8/layout/bList2"/>
    <dgm:cxn modelId="{3D5433BA-A953-4E4F-B86C-ADF4187BCCD0}" type="presParOf" srcId="{DA4CBD03-2841-4C6C-8F1A-B8AD496C4F86}" destId="{E82BE558-ECF4-45D6-BADB-CBBEA346E0CB}" srcOrd="3" destOrd="0" presId="urn:microsoft.com/office/officeart/2005/8/layout/bList2"/>
    <dgm:cxn modelId="{27D77930-8C15-4774-AF0B-2CB22253F35E}" type="presParOf" srcId="{59A0D6B1-D959-41B9-8D31-8CFC6F032342}" destId="{C8A12075-8432-4CB1-A4FB-E97F48ECFE70}" srcOrd="1" destOrd="0" presId="urn:microsoft.com/office/officeart/2005/8/layout/bList2"/>
    <dgm:cxn modelId="{00B325A9-D115-492A-B226-22A4377AE8D6}" type="presParOf" srcId="{59A0D6B1-D959-41B9-8D31-8CFC6F032342}" destId="{0FF96FCB-A16C-49B0-A02D-2F3829EBCF80}" srcOrd="2" destOrd="0" presId="urn:microsoft.com/office/officeart/2005/8/layout/bList2"/>
    <dgm:cxn modelId="{F29FDD8D-DF5E-4EF0-AD32-0EC8D070DD9D}" type="presParOf" srcId="{0FF96FCB-A16C-49B0-A02D-2F3829EBCF80}" destId="{156C6A2D-1B5A-4C1E-8D5A-A389EC0247FF}" srcOrd="0" destOrd="0" presId="urn:microsoft.com/office/officeart/2005/8/layout/bList2"/>
    <dgm:cxn modelId="{8806A116-335E-47DA-991D-3DC063B7623C}" type="presParOf" srcId="{0FF96FCB-A16C-49B0-A02D-2F3829EBCF80}" destId="{FBE705D7-A37B-4AA9-81DE-BB4D6C385938}" srcOrd="1" destOrd="0" presId="urn:microsoft.com/office/officeart/2005/8/layout/bList2"/>
    <dgm:cxn modelId="{B55175CF-1688-4A60-8E4D-483F103BF815}" type="presParOf" srcId="{0FF96FCB-A16C-49B0-A02D-2F3829EBCF80}" destId="{C9EB2021-8FD6-42CC-9E2A-DA4A8E853461}" srcOrd="2" destOrd="0" presId="urn:microsoft.com/office/officeart/2005/8/layout/bList2"/>
    <dgm:cxn modelId="{5A2D910E-53A9-4C33-811F-30788B0846E7}" type="presParOf" srcId="{0FF96FCB-A16C-49B0-A02D-2F3829EBCF80}" destId="{B9B517F8-C2D5-407E-AE9C-3319EA629097}" srcOrd="3" destOrd="0" presId="urn:microsoft.com/office/officeart/2005/8/layout/bList2"/>
    <dgm:cxn modelId="{B96EAA00-6DFF-41D8-8CAC-2BB85A4969A2}" type="presParOf" srcId="{59A0D6B1-D959-41B9-8D31-8CFC6F032342}" destId="{4F1C6C82-215B-4C14-BB42-32C1B99D92CF}" srcOrd="3" destOrd="0" presId="urn:microsoft.com/office/officeart/2005/8/layout/bList2"/>
    <dgm:cxn modelId="{E25DF6E7-5327-451E-A898-284EE6569F59}" type="presParOf" srcId="{59A0D6B1-D959-41B9-8D31-8CFC6F032342}" destId="{36B6907D-4E62-4D04-B936-8348FF15DFF7}" srcOrd="4" destOrd="0" presId="urn:microsoft.com/office/officeart/2005/8/layout/bList2"/>
    <dgm:cxn modelId="{72792336-1A6F-4636-BB73-A6ED0661D810}" type="presParOf" srcId="{36B6907D-4E62-4D04-B936-8348FF15DFF7}" destId="{48E5D53A-4741-4412-964E-3056EC5B8787}" srcOrd="0" destOrd="0" presId="urn:microsoft.com/office/officeart/2005/8/layout/bList2"/>
    <dgm:cxn modelId="{35F2AFD2-0CC5-4168-B10E-706D032C6483}" type="presParOf" srcId="{36B6907D-4E62-4D04-B936-8348FF15DFF7}" destId="{E2C09045-6A06-459A-99B8-0EC06AF7B61D}" srcOrd="1" destOrd="0" presId="urn:microsoft.com/office/officeart/2005/8/layout/bList2"/>
    <dgm:cxn modelId="{717AF202-7FEB-49ED-93B4-5AF8922F942A}" type="presParOf" srcId="{36B6907D-4E62-4D04-B936-8348FF15DFF7}" destId="{2C92F0C4-0C58-4C60-BB6B-8F2BF27BC135}" srcOrd="2" destOrd="0" presId="urn:microsoft.com/office/officeart/2005/8/layout/bList2"/>
    <dgm:cxn modelId="{5B1521C3-3781-4C7B-BA38-385B876CDC59}" type="presParOf" srcId="{36B6907D-4E62-4D04-B936-8348FF15DFF7}" destId="{E6A1576C-8992-4521-B43D-7CB313E30401}" srcOrd="3" destOrd="0" presId="urn:microsoft.com/office/officeart/2005/8/layout/bList2"/>
    <dgm:cxn modelId="{A339537F-7114-4C51-B16C-5FDD4AD20C45}" type="presParOf" srcId="{59A0D6B1-D959-41B9-8D31-8CFC6F032342}" destId="{8A366A8F-4998-4D74-8596-8EAE2927D56B}" srcOrd="5" destOrd="0" presId="urn:microsoft.com/office/officeart/2005/8/layout/bList2"/>
    <dgm:cxn modelId="{237C6879-7311-4169-8B0A-40D5D6F616AD}" type="presParOf" srcId="{59A0D6B1-D959-41B9-8D31-8CFC6F032342}" destId="{ABDB47C9-1C90-44BF-A8FE-2BA28CCE17A2}" srcOrd="6" destOrd="0" presId="urn:microsoft.com/office/officeart/2005/8/layout/bList2"/>
    <dgm:cxn modelId="{73D03983-8AB8-4712-94B6-13C1F0BEBB7E}" type="presParOf" srcId="{ABDB47C9-1C90-44BF-A8FE-2BA28CCE17A2}" destId="{D05CD7A5-60F4-4E1E-AA71-38E842B78625}" srcOrd="0" destOrd="0" presId="urn:microsoft.com/office/officeart/2005/8/layout/bList2"/>
    <dgm:cxn modelId="{ED16A514-E209-4547-A7B8-CE0275ED84F1}" type="presParOf" srcId="{ABDB47C9-1C90-44BF-A8FE-2BA28CCE17A2}" destId="{88D15DF3-E8EE-4F8B-9BA0-5B481C8B5B34}" srcOrd="1" destOrd="0" presId="urn:microsoft.com/office/officeart/2005/8/layout/bList2"/>
    <dgm:cxn modelId="{9E1E2C4E-D733-4872-9C81-35184FA1E8B3}" type="presParOf" srcId="{ABDB47C9-1C90-44BF-A8FE-2BA28CCE17A2}" destId="{76B5CD0C-B54A-4C8F-A05A-A548522F03BE}" srcOrd="2" destOrd="0" presId="urn:microsoft.com/office/officeart/2005/8/layout/bList2"/>
    <dgm:cxn modelId="{C997E58E-E263-4320-AA9D-788F779456E6}" type="presParOf" srcId="{ABDB47C9-1C90-44BF-A8FE-2BA28CCE17A2}" destId="{C214D0C1-ABD4-4798-A803-71E1A4704FC9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FFB0F-D9FE-4D4A-8D92-043402F1DDA1}">
      <dsp:nvSpPr>
        <dsp:cNvPr id="0" name=""/>
        <dsp:cNvSpPr/>
      </dsp:nvSpPr>
      <dsp:spPr>
        <a:xfrm>
          <a:off x="5131" y="180083"/>
          <a:ext cx="1819753" cy="135840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E96D27D-3F7E-4ABA-954F-C7A55AD0F240}">
      <dsp:nvSpPr>
        <dsp:cNvPr id="0" name=""/>
        <dsp:cNvSpPr/>
      </dsp:nvSpPr>
      <dsp:spPr>
        <a:xfrm>
          <a:off x="5131" y="1538491"/>
          <a:ext cx="1819753" cy="584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Речевое развитие</a:t>
          </a:r>
          <a:endParaRPr lang="ru-RU" sz="2000" kern="1200"/>
        </a:p>
      </dsp:txBody>
      <dsp:txXfrm>
        <a:off x="5131" y="1538491"/>
        <a:ext cx="1281516" cy="584115"/>
      </dsp:txXfrm>
    </dsp:sp>
    <dsp:sp modelId="{E82BE558-ECF4-45D6-BADB-CBBEA346E0CB}">
      <dsp:nvSpPr>
        <dsp:cNvPr id="0" name=""/>
        <dsp:cNvSpPr/>
      </dsp:nvSpPr>
      <dsp:spPr>
        <a:xfrm>
          <a:off x="1338126" y="1631273"/>
          <a:ext cx="636913" cy="63691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6C6A2D-1B5A-4C1E-8D5A-A389EC0247FF}">
      <dsp:nvSpPr>
        <dsp:cNvPr id="0" name=""/>
        <dsp:cNvSpPr/>
      </dsp:nvSpPr>
      <dsp:spPr>
        <a:xfrm>
          <a:off x="2132831" y="180083"/>
          <a:ext cx="1819753" cy="135840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9EB2021-8FD6-42CC-9E2A-DA4A8E853461}">
      <dsp:nvSpPr>
        <dsp:cNvPr id="0" name=""/>
        <dsp:cNvSpPr/>
      </dsp:nvSpPr>
      <dsp:spPr>
        <a:xfrm>
          <a:off x="2132831" y="1538491"/>
          <a:ext cx="1819753" cy="584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Русский язык</a:t>
          </a:r>
          <a:endParaRPr lang="ru-RU" sz="2000" kern="1200"/>
        </a:p>
      </dsp:txBody>
      <dsp:txXfrm>
        <a:off x="2132831" y="1538491"/>
        <a:ext cx="1281516" cy="584115"/>
      </dsp:txXfrm>
    </dsp:sp>
    <dsp:sp modelId="{B9B517F8-C2D5-407E-AE9C-3319EA629097}">
      <dsp:nvSpPr>
        <dsp:cNvPr id="0" name=""/>
        <dsp:cNvSpPr/>
      </dsp:nvSpPr>
      <dsp:spPr>
        <a:xfrm>
          <a:off x="3465826" y="1631273"/>
          <a:ext cx="636913" cy="63691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E5D53A-4741-4412-964E-3056EC5B8787}">
      <dsp:nvSpPr>
        <dsp:cNvPr id="0" name=""/>
        <dsp:cNvSpPr/>
      </dsp:nvSpPr>
      <dsp:spPr>
        <a:xfrm>
          <a:off x="4260531" y="180083"/>
          <a:ext cx="1819753" cy="135840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2550" tIns="247650" rIns="82550" bIns="8255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6500" kern="1200" dirty="0"/>
        </a:p>
      </dsp:txBody>
      <dsp:txXfrm>
        <a:off x="4292360" y="211912"/>
        <a:ext cx="1756095" cy="1326578"/>
      </dsp:txXfrm>
    </dsp:sp>
    <dsp:sp modelId="{2C92F0C4-0C58-4C60-BB6B-8F2BF27BC135}">
      <dsp:nvSpPr>
        <dsp:cNvPr id="0" name=""/>
        <dsp:cNvSpPr/>
      </dsp:nvSpPr>
      <dsp:spPr>
        <a:xfrm>
          <a:off x="4260531" y="1538491"/>
          <a:ext cx="1819753" cy="584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Логопед</a:t>
          </a:r>
          <a:endParaRPr lang="ru-RU" sz="2000" kern="1200" dirty="0"/>
        </a:p>
      </dsp:txBody>
      <dsp:txXfrm>
        <a:off x="4260531" y="1538491"/>
        <a:ext cx="1281516" cy="584115"/>
      </dsp:txXfrm>
    </dsp:sp>
    <dsp:sp modelId="{E6A1576C-8992-4521-B43D-7CB313E30401}">
      <dsp:nvSpPr>
        <dsp:cNvPr id="0" name=""/>
        <dsp:cNvSpPr/>
      </dsp:nvSpPr>
      <dsp:spPr>
        <a:xfrm>
          <a:off x="5593526" y="1631273"/>
          <a:ext cx="636913" cy="63691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05CD7A5-60F4-4E1E-AA71-38E842B78625}">
      <dsp:nvSpPr>
        <dsp:cNvPr id="0" name=""/>
        <dsp:cNvSpPr/>
      </dsp:nvSpPr>
      <dsp:spPr>
        <a:xfrm>
          <a:off x="6388231" y="180083"/>
          <a:ext cx="1819753" cy="1358407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6B5CD0C-B54A-4C8F-A05A-A548522F03BE}">
      <dsp:nvSpPr>
        <dsp:cNvPr id="0" name=""/>
        <dsp:cNvSpPr/>
      </dsp:nvSpPr>
      <dsp:spPr>
        <a:xfrm>
          <a:off x="6388231" y="1538491"/>
          <a:ext cx="1819753" cy="5841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Психолог</a:t>
          </a:r>
          <a:endParaRPr lang="ru-RU" sz="2000" kern="1200" dirty="0"/>
        </a:p>
      </dsp:txBody>
      <dsp:txXfrm>
        <a:off x="6388231" y="1538491"/>
        <a:ext cx="1281516" cy="584115"/>
      </dsp:txXfrm>
    </dsp:sp>
    <dsp:sp modelId="{C214D0C1-ABD4-4798-A803-71E1A4704FC9}">
      <dsp:nvSpPr>
        <dsp:cNvPr id="0" name=""/>
        <dsp:cNvSpPr/>
      </dsp:nvSpPr>
      <dsp:spPr>
        <a:xfrm>
          <a:off x="7721226" y="1631273"/>
          <a:ext cx="636913" cy="636913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89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5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53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34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4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5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840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75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21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7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84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07CEE-D1D3-433A-BA38-F25354140D06}" type="datetimeFigureOut">
              <a:rPr lang="ru-RU" smtClean="0"/>
              <a:t>15.02.2020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59B59-C7F0-4E59-A458-373CE1CA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1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8134672" cy="43924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Презентация ООП 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МБДОУ «Сабинский детский сад №5 «Бэлэкэч», разработанной на основе основной образовательной программы дошкольного образования «От рождения до школы»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5157192"/>
            <a:ext cx="5864696" cy="481608"/>
          </a:xfrm>
        </p:spPr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9600" b="1" dirty="0" err="1" smtClean="0">
                <a:solidFill>
                  <a:srgbClr val="002060"/>
                </a:solidFill>
              </a:rPr>
              <a:t>п.г.т</a:t>
            </a:r>
            <a:r>
              <a:rPr lang="ru-RU" sz="9600" b="1" dirty="0" smtClean="0">
                <a:solidFill>
                  <a:srgbClr val="002060"/>
                </a:solidFill>
              </a:rPr>
              <a:t>. Богатые Сабы , 2016г.</a:t>
            </a:r>
            <a:endParaRPr lang="ru-RU" sz="9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4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ФОРМЫ ВЗАИМОДЕЙСТВИЯ С СЕМЬЯМИ: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встречи-знакомства;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посещение семей;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анкетирование;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информирование;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родительские собрания;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организация выставок детского творчества;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общение по электронной почте, на сайте МБДОУ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1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Организационный раздел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ОРГАНИЗАЦИОННЫЙ РАЗДЕЛ СОДЕРЖИТ ОПИСАНИЕ МАТЕРИАЛЬНО-ТЕХНИЧЕСКОГО ОБЕСПЕЧЕНИЯ ПРОГРАММЫ, ОБЕСПЕЧЕННОСТЬ МЕТОДИЧЕСКИМИ МАТЕРИАЛАМИ, ВКЛЮЧАЕТ РЕЖИМ ДНЯ, А ТАКЖЕ ОСОБЕННОСТИ ПРАЗДНИКОВ, МЕРОПРИЯТИЙ И ОРГАНИЗАЦИИ РАЗВИВАЮЩЕЙ ПРЕДМЕТНО – ПРОСТРАНСТВЕННОЙ СРЕДЫ.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6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МЕРОПРИЯТИЯ ГРУППОВЫЕ, МЕЖГРУППОВЫЕ И ОБЩЕСАДОВСКИЕ: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ОЗДОРОВИТЕЛЬНЫЕ ПРОГУЛКИ;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ФИЗКУЛЬТУРНЫЕ ДОСУГИ (ПРОВОДЯТСЯ 1-2 РАЗА В МЕСЯЦ);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СПОРТИВНЫЕ ПРАЗДНИКИ (ПРОВОДЯТСЯ 2-3 РАЗА В ГОД);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СОРЕВНОВАНИЯ;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ДНИ ЗДОРОВЬЯ;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ТЕМАТИЧЕСКИЕ ДОСУГИ;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ПРАЗДНИКИ;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ТЕАТРАЛИЗОВАННЫЕ ПРЕДСТАВЛЕНИЯ;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СМОТРЫ И КОНКУРСЫ;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ЭКСКУРСИИ.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59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ООП МБДОУ «Сабинский детский сад №5 «</a:t>
            </a:r>
            <a:r>
              <a:rPr lang="ru-RU" b="1" dirty="0" err="1" smtClean="0">
                <a:solidFill>
                  <a:srgbClr val="002060"/>
                </a:solidFill>
              </a:rPr>
              <a:t>Бэлэкэч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ООП ДО, логично и содержательно разработанная, способствует эффективной организации и планированию образовательного процесса в ДОО и успешной реализации требований ФГОС ДО.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50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-778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optionsworld.ru/wp-content/uploads/2016/02/%D0%BA%D0%BD%D0%B8%D0%B3%D0%B01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264033" cy="3816424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223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Нормативно – правовая база разработки Программы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917032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Федеральный закон от 29.12.2012 №273 – ФЗ «Об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образовании в Российской Федерации»;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Федеральный закон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от 24 июля 1998г. №124-ФЗ «Об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основных гарантиях прав ребенка в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Российской Федерации»;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Конвенция о правах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ребенка(Нью-Йорк,20 ноября 1989г);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Приказ МО и Н РФ от 17 октября 2013г. №1155 «Об утверждении федерального государственного образовательного стандарта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дошкольного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образования»;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Санитарно – эпидемиологические правила и нормативы для ДОО( Сан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ПиН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2.4.1.3049 – 13, Сан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ПиН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2.4.1.3147 – 13);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65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Программа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МБДОУ  «Сабинский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детский сад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Times New Roman"/>
              </a:rPr>
              <a:t>№5 «Бэлэкэч» разработана на основе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Times New Roman"/>
              </a:rPr>
              <a:t>: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pPr marL="184150" lvl="0" indent="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None/>
            </a:pPr>
            <a:r>
              <a:rPr lang="ru-RU" sz="1800" b="1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 «Основной </a:t>
            </a:r>
            <a:r>
              <a:rPr lang="ru-RU" sz="1800" b="1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образовательной программы дошкольного образования»</a:t>
            </a:r>
            <a:r>
              <a:rPr lang="ru-RU" sz="1800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</a:t>
            </a:r>
            <a:r>
              <a:rPr lang="ru-RU" sz="1800" b="1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«От рождения до школы»</a:t>
            </a:r>
            <a:r>
              <a:rPr lang="ru-RU" sz="1800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под редакцией Н.Е. </a:t>
            </a:r>
            <a:r>
              <a:rPr lang="ru-RU" sz="1800" kern="0" dirty="0" err="1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Вераксы</a:t>
            </a:r>
            <a:r>
              <a:rPr lang="ru-RU" sz="1800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, Т.С. Комаровой, М.А. </a:t>
            </a:r>
            <a:r>
              <a:rPr lang="ru-RU" sz="1800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Васильевой. М,2016г. </a:t>
            </a:r>
            <a:endParaRPr lang="ru-RU" sz="1800" kern="0" dirty="0">
              <a:solidFill>
                <a:srgbClr val="002060"/>
              </a:solidFill>
              <a:latin typeface="Arial" pitchFamily="34" charset="0"/>
              <a:ea typeface="Verdana"/>
              <a:cs typeface="Verdana"/>
            </a:endParaRPr>
          </a:p>
          <a:p>
            <a:pPr marL="184150" lvl="0" indent="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None/>
            </a:pPr>
            <a:r>
              <a:rPr lang="ru-RU" sz="1800" b="1" kern="0" dirty="0" smtClean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  и </a:t>
            </a:r>
            <a:r>
              <a:rPr lang="ru-RU" sz="1800" b="1" kern="0" dirty="0">
                <a:solidFill>
                  <a:srgbClr val="002060"/>
                </a:solidFill>
                <a:latin typeface="Arial" pitchFamily="34" charset="0"/>
                <a:ea typeface="Verdana"/>
                <a:cs typeface="Verdana"/>
              </a:rPr>
              <a:t>парциальных программ: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 2" pitchFamily="18" charset="2"/>
              <a:buChar char=""/>
            </a:pPr>
            <a:r>
              <a:rPr lang="ru-RU" sz="1800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Цветные ладошки» А.И. Лыкова;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 2" pitchFamily="18" charset="2"/>
              <a:buChar char=""/>
            </a:pP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«Основы безопасности детей дошкольного возраста» </a:t>
            </a:r>
            <a:r>
              <a:rPr lang="ru-RU" sz="1800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Р.Б.Стеркина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, </a:t>
            </a:r>
            <a:r>
              <a:rPr lang="ru-RU" sz="1800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О.Л.Князева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 и </a:t>
            </a:r>
            <a:r>
              <a:rPr lang="ru-RU" sz="1800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Н.Н.Авдеева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 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 2" pitchFamily="18" charset="2"/>
              <a:buChar char=""/>
            </a:pPr>
            <a:r>
              <a:rPr lang="ru-RU" sz="1800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Программа 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эстетического воспитания детей 2-7 лет «Красота. Радость. Творчество» Комаровой Т.С., Антоновой А.В., </a:t>
            </a:r>
            <a:r>
              <a:rPr lang="ru-RU" sz="1800" kern="0" dirty="0" err="1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Зацепиной</a:t>
            </a:r>
            <a:r>
              <a:rPr lang="ru-RU" sz="1800" kern="0" dirty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 М.Б</a:t>
            </a:r>
            <a:r>
              <a:rPr lang="ru-RU" sz="1800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 2" pitchFamily="18" charset="2"/>
              <a:buChar char=""/>
            </a:pPr>
            <a:r>
              <a:rPr lang="ru-RU" sz="1800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«Юный эколог» </a:t>
            </a:r>
            <a:r>
              <a:rPr lang="ru-RU" sz="1800" kern="0" dirty="0" err="1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С.Н.Николаева</a:t>
            </a:r>
            <a:r>
              <a:rPr lang="ru-RU" sz="1800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;</a:t>
            </a:r>
          </a:p>
          <a:p>
            <a:pPr marL="457200" lvl="0" indent="-273050" algn="just" eaLnBrk="0" fontAlgn="base" hangingPunct="0">
              <a:lnSpc>
                <a:spcPct val="80000"/>
              </a:lnSpc>
              <a:spcAft>
                <a:spcPct val="0"/>
              </a:spcAft>
              <a:buClr>
                <a:srgbClr val="E0B602"/>
              </a:buClr>
              <a:buSzPct val="80000"/>
              <a:buFont typeface="Wingdings 2" pitchFamily="18" charset="2"/>
              <a:buChar char=""/>
            </a:pPr>
            <a:r>
              <a:rPr lang="ru-RU" sz="1800" b="1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УМК</a:t>
            </a:r>
            <a:r>
              <a:rPr lang="ru-RU" sz="1800" b="1" kern="0" dirty="0" smtClean="0">
                <a:solidFill>
                  <a:srgbClr val="002060"/>
                </a:solidFill>
                <a:latin typeface="Verdana"/>
                <a:ea typeface="Verdana"/>
                <a:cs typeface="Verdana"/>
              </a:rPr>
              <a:t>:</a:t>
            </a:r>
            <a:endParaRPr lang="ru-RU" sz="1800" b="1" kern="0" dirty="0">
              <a:solidFill>
                <a:srgbClr val="002060"/>
              </a:solidFill>
              <a:latin typeface="Verdana"/>
              <a:ea typeface="Verdana"/>
              <a:cs typeface="Verdana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«Изучаем русский язык» С.М.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Ф.В. Ха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зратовой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 сөйләшәбез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З.М. 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әктәпкәчә яшҗтәгеләр әлифбасы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Р.К.Шаеховой и др.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61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8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boombob.ru/img/picture/May/05/98a38274a5725663fa2148122a2248a3/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540" y="3212976"/>
            <a:ext cx="2520279" cy="1872208"/>
          </a:xfrm>
          <a:prstGeom prst="ellipse">
            <a:avLst/>
          </a:prstGeom>
          <a:ln w="190500" cap="rnd">
            <a:solidFill>
              <a:srgbClr val="92D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516216" y="2823192"/>
            <a:ext cx="230425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81391" y="2856605"/>
            <a:ext cx="230425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515540" y="1628799"/>
            <a:ext cx="2784651" cy="1286849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34813" y="4841680"/>
            <a:ext cx="230425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084168" y="4841680"/>
            <a:ext cx="2304256" cy="144016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удожественно- эстетическое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229600" cy="115212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СПОСОБНОСТИ ДЕТЕЙ И ОХВАТЫВАЕТ СЛЕДУЮЩИЕ ОБРАЗОВАТЕЛЬНЫЕ ОБЛАСТИ: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СТРУКТУРА ПРОГРАММЫ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ЦЕЛЕВОЙ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1.1.Пояснительная записка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1.1.1. Цели и задачи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1.1.2 Принципы и подходы к формированию Программы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1.2.Планируемые результаты освоения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СОДЕРЖАТЕЛЬНЫЙ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2.1. 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Характеристика особенностей развития детей раннего и дошкольного возраста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2.2. Описание ОД в соответствии с направлениями развития ребенка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2.3.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Описание вариативных форм, способов, методов и средств реализации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2.4.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 – развивающая работа в ДОУ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ОРГАНИЗАЦИОННЫЙ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3.1. Психолого – педагогические условия, обеспечивающие развитие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ребенка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3.2.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Кадровые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3.4. Распорядок и режим дня</a:t>
            </a:r>
          </a:p>
          <a:p>
            <a:pPr marL="0" indent="0">
              <a:buNone/>
            </a:pP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3.5. Особенности традиционных событий, праздников, мероприятий </a:t>
            </a:r>
          </a:p>
          <a:p>
            <a:pPr marL="0" indent="0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3.6. Особенности организации РППС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3.7. Обеспечение 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методическими рекомендациями и средствами обучения и воспитания</a:t>
            </a:r>
          </a:p>
        </p:txBody>
      </p:sp>
      <p:sp>
        <p:nvSpPr>
          <p:cNvPr id="9" name="AutoShape 2" descr="https://docviewer.yandex.ru/htmlimage?id=qrii-1b2l6lba3o3xmlfedryh84obpumq6m7en8ibnm2bokzca654desokuv6ky2z2l8w9qh8dv8u90dgaa1heldt3v2y21qm5gyf4a2&amp;name=image-38rSAbKt8tJ7A4j7Sk.png&amp;uid=13642364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143226"/>
            <a:ext cx="2146127" cy="2717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634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Целевой  раздел ООП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Определяет ценностное пространство, научные основы, принципы, цели и задачи ее реализации, планируемые результаты ее освоения в виде целостных ориентиров в соответствии с требованиями ФГОС ДО и социальным заказом родителей и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334728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-18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9448" y="47667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Приоритетные направления деятельности МБДОУ :</a:t>
            </a:r>
          </a:p>
        </p:txBody>
      </p:sp>
      <p:pic>
        <p:nvPicPr>
          <p:cNvPr id="1026" name="Picture 2" descr="C:\Users\1\Desktop\фотки садика\2016-08-15-PHOTO-000000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626" y="2699226"/>
            <a:ext cx="2218747" cy="3688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911314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- сохранение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здоровья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детей;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95373" y="1772815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- качество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образования на современном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этапе;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0716" y="1799033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- забота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 безопасности их жизнедеятельности.</a:t>
            </a:r>
          </a:p>
        </p:txBody>
      </p:sp>
      <p:pic>
        <p:nvPicPr>
          <p:cNvPr id="1027" name="Picture 3" descr="C:\Users\1\Desktop\фотки садика\спорт\IMG_90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96145"/>
            <a:ext cx="2952328" cy="369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фотки садика\пдд\SAM_3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470" y="2722363"/>
            <a:ext cx="2952328" cy="366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2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-18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Содержательный раздел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340768"/>
            <a:ext cx="8496944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ПРЕДСТАВЛЯЕТ ОПИСАНИЕ ОБРАЗОВАТЕЛЬНОЙ ДЕЯТЕЛЬНОСТИ В СООТВЕТСТВИИ  С НАПРАВЛЕНИЯМИ РАЗВИТИЯ РЕБЕНКА, СПОСОБЫ И НАПРАВЛЕНИЯ ДЕТСКОЙ ИНИЦИАТИВЫ. ОСОБЕННОСТИ ВЗАИМОДЕЙСТВИЯ ПЕДАГОГИЧЕСКОГО КОЛЛЕКТИВА С СЕМЬЯМИ ВОСПИТАННИКОВ. ДАННАЯ ЧАСТЬ ПРОГРАММЫ УЧИТЫВАЕТ ОБРАЗОВАТЕЛЬНЫЕ ПОТРЕБНОСТИ, ИНТЕРЕСЫ И МОТИВЫ ДЕТЕЙ, ИХ СЕМЕЙ И ПЕДАГОГОВ И ОРИЕНТИРОВАНА НА : </a:t>
            </a: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ru-RU" sz="1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СПЕЦИФИКУ СОЦИОКУЛЬТУРНЫХ УСЛОВИЙ; </a:t>
            </a:r>
          </a:p>
          <a:p>
            <a:pPr marL="342900" lvl="0" indent="-342900">
              <a:spcBef>
                <a:spcPct val="20000"/>
              </a:spcBef>
              <a:buFontTx/>
              <a:buChar char="-"/>
            </a:pPr>
            <a:r>
              <a:rPr lang="ru-RU" sz="1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ВЫБОР ОБРАЗОВАТЕЛЬНЫХ ФОРМ ОРГАНИЗАЦИИ РАБОТЫ С ДЕТЬМИ, КОТОРЫЕ В НАИБОЛЬШЕЙ СТЕПЕНИ СООТВЕТСТВУЮТ ВОЗМОЖНОСТЯМ ПЕДАГОГОВ. 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  ДАННЫЙ РАЗДЕЛ  СОДЕРЖИТ описание образовательной деятельности по профессиональной коррекции нарушений развития детей и особенности работы детей с ОВЗ</a:t>
            </a:r>
            <a:r>
              <a:rPr lang="ru-RU" sz="1400" dirty="0" smtClean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8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539607"/>
              </p:ext>
            </p:extLst>
          </p:nvPr>
        </p:nvGraphicFramePr>
        <p:xfrm>
          <a:off x="323528" y="3861048"/>
          <a:ext cx="8363272" cy="2448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958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htmlconvd-uqkpV81x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9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Взаимодействие с семьей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0201"/>
            <a:ext cx="8219256" cy="31249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ВЗАИМОДЕЙСТВИЕ С СЕМЬЕЙ НАПРАВЛЕНО НА СОЗДАНИЕ В ДЕТСКОМ САДУ НЕОБХОДИМЫХ УСЛОВИЙ ДЛЯ РАЗВИТИЯ ОТВЕТСТВЕННОСТИ И ВЗАИМОЗАВИСИМОСТИ ОТНОШЕНИЙ, ОБЕСПЕЧИВАЮЩИХ ЦЕЛОСТНОЕ РАЗВИТИЕ ЛИЧНОСТИ ДОШКОЛЬНИКА, ПОВЫШЕНИЕ КОМПЕТЕНТНОСТИ РОДИТЕЛЕЙ В ОБЛАСТИ ВОСПИТАНИЯ.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1\Desktop\IMG_8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39289"/>
            <a:ext cx="1757941" cy="263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AG45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57490"/>
            <a:ext cx="1693127" cy="2618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SAM_32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24876"/>
            <a:ext cx="3672408" cy="233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5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760</Words>
  <Application>Microsoft Office PowerPoint</Application>
  <PresentationFormat>Экран (4:3)</PresentationFormat>
  <Paragraphs>86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ООП  МБДОУ «Сабинский детский сад №5 «Бэлэкэч», разработанной на основе основной образовательной программы дошкольного образования «От рождения до школы» </vt:lpstr>
      <vt:lpstr>Нормативно – правовая база разработки Программы</vt:lpstr>
      <vt:lpstr>Программа МБДОУ  «Сабинский детский сад  №5 «Бэлэкэч» разработана на основе:</vt:lpstr>
      <vt:lpstr>СОДЕРЖАНИЕ ПРОГРАММЫ ОБЕСПЕЧИВАЕТ РАЗВИТИЕ ЛИЧНОСТИ, МОТИВАЦИИ И СПОСОБНОСТИ ДЕТЕЙ И ОХВАТЫВАЕТ СЛЕДУЮЩИЕ ОБРАЗОВАТЕЛЬНЫЕ ОБЛАСТИ:</vt:lpstr>
      <vt:lpstr>СТРУКТУРА ПРОГРАММЫ</vt:lpstr>
      <vt:lpstr>Целевой  раздел ООП</vt:lpstr>
      <vt:lpstr>Презентация PowerPoint</vt:lpstr>
      <vt:lpstr>Содержательный раздел</vt:lpstr>
      <vt:lpstr>Взаимодействие с семьей</vt:lpstr>
      <vt:lpstr>ОСНОВНЫЕ ФОРМЫ ВЗАИМОДЕЙСТВИЯ С СЕМЬЯМИ:</vt:lpstr>
      <vt:lpstr>Организационный раздел</vt:lpstr>
      <vt:lpstr>МЕРОПРИЯТИЯ ГРУППОВЫЕ, МЕЖГРУППОВЫЕ И ОБЩЕСАДОВСКИЕ: </vt:lpstr>
      <vt:lpstr>ООП МБДОУ «Сабинский детский сад №5 «Бэлэкэч»</vt:lpstr>
      <vt:lpstr>Спасибо за внимание!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ООП ДО МБДОУ «Сабинский детский сад №5 «Бэлэкэч», разработанной на основе основной образовательной программы дошкольного образования «От рождения до школы»</dc:title>
  <dc:creator>1</dc:creator>
  <cp:lastModifiedBy>1</cp:lastModifiedBy>
  <cp:revision>39</cp:revision>
  <dcterms:created xsi:type="dcterms:W3CDTF">2016-10-10T10:06:41Z</dcterms:created>
  <dcterms:modified xsi:type="dcterms:W3CDTF">2020-02-15T11:24:57Z</dcterms:modified>
</cp:coreProperties>
</file>